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6" r:id="rId4"/>
    <p:sldId id="262" r:id="rId5"/>
    <p:sldId id="257" r:id="rId6"/>
    <p:sldId id="263" r:id="rId7"/>
    <p:sldId id="259" r:id="rId8"/>
    <p:sldId id="260" r:id="rId9"/>
    <p:sldId id="264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1" d="100"/>
          <a:sy n="61" d="100"/>
        </p:scale>
        <p:origin x="64" y="1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3/2/2020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3266" y="1996174"/>
            <a:ext cx="8679915" cy="174872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9742" y="1645348"/>
            <a:ext cx="6400813" cy="341071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321875" y="555157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Ms. Tiffany D. Johnson </a:t>
            </a: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Director, Career Services</a:t>
            </a:r>
          </a:p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Arkansas State University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2574783" y="284480"/>
            <a:ext cx="7494183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/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Translating High-Impact Learning to the Resume</a:t>
            </a:r>
            <a:endParaRPr lang="en-US" sz="2400" b="1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16084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2382" y="2689152"/>
            <a:ext cx="6568408" cy="13871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a typeface="Times New Roman" panose="02020603050405020304" pitchFamily="18" charset="0"/>
                <a:cs typeface="Times New Roman" panose="02020603050405020304" pitchFamily="18" charset="0"/>
              </a:rPr>
              <a:t>Models 1 and 2 activities should increase awareness of Career Services, impact internship and full-time employment placement, and meet Arkansas State University’s Learning Objectives II. </a:t>
            </a:r>
            <a:endParaRPr lang="en-US" sz="20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17771" y="659076"/>
            <a:ext cx="476887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/>
              <a:t>Anticipated Outcomes </a:t>
            </a:r>
          </a:p>
        </p:txBody>
      </p:sp>
      <p:pic>
        <p:nvPicPr>
          <p:cNvPr id="5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288" y="-85258"/>
            <a:ext cx="4060942" cy="59222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DD16791E-2D57-4B4D-923A-26B2187B94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72" y="6073405"/>
            <a:ext cx="1097244" cy="5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624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>
            <a:normAutofit/>
          </a:bodyPr>
          <a:lstStyle/>
          <a:p>
            <a:r>
              <a:rPr lang="en-US" sz="7200" dirty="0"/>
              <a:t>Mission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Career Services is a bridge between students, alumni, and employers during the career planning process that provides programs and learning strategies in an effort to educate, enhance, and enrich lifelong academic and career goals.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29574" y="5341674"/>
            <a:ext cx="10050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Career Readiness, Workforce and Employability Skills Training, Networking Opportunities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72" y="6073405"/>
            <a:ext cx="1097244" cy="5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003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99258" y="758828"/>
            <a:ext cx="1171817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PURPOSE</a:t>
            </a:r>
          </a:p>
        </p:txBody>
      </p:sp>
      <p:sp>
        <p:nvSpPr>
          <p:cNvPr id="5" name="Rectangle 4"/>
          <p:cNvSpPr/>
          <p:nvPr/>
        </p:nvSpPr>
        <p:spPr>
          <a:xfrm>
            <a:off x="299258" y="1775799"/>
            <a:ext cx="11718175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800" dirty="0"/>
              <a:t>Assist students create resumes that accurately displays High Impact Practices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2800" b="1" dirty="0"/>
          </a:p>
        </p:txBody>
      </p:sp>
      <p:sp>
        <p:nvSpPr>
          <p:cNvPr id="6" name="Rectangle 5"/>
          <p:cNvSpPr/>
          <p:nvPr/>
        </p:nvSpPr>
        <p:spPr>
          <a:xfrm>
            <a:off x="728749" y="3097042"/>
            <a:ext cx="1037705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Arkansas State University (A-State), Learning Objectives II</a:t>
            </a:r>
            <a:endParaRPr lang="en-US" sz="2000" dirty="0"/>
          </a:p>
          <a:p>
            <a:pPr lvl="1"/>
            <a:r>
              <a:rPr lang="en-US" sz="2000" dirty="0"/>
              <a:t>Students will communicate effectively in social, academic, and professional contexts using a variety of means, </a:t>
            </a:r>
            <a:r>
              <a:rPr lang="en-US" sz="2000" b="1" dirty="0"/>
              <a:t>including written, oral</a:t>
            </a:r>
            <a:r>
              <a:rPr lang="en-US" sz="2000" dirty="0"/>
              <a:t>, numeric/quantitative, graphic, and/or visual modes as appropriate to topic, audience, and discipline.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A803B91-8A7E-4446-AC97-2324088A7C6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72" y="6073405"/>
            <a:ext cx="1097244" cy="5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457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80856" y="1223799"/>
            <a:ext cx="5770809" cy="2662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>
                <a:tab pos="0" algn="l"/>
              </a:tabLst>
              <a:defRPr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Brief summary of education, skills, abilities, and experience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>
                <a:tab pos="0" algn="l"/>
              </a:tabLst>
              <a:defRPr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Directs the interview conversation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>
                <a:tab pos="0" algn="l"/>
              </a:tabLst>
              <a:defRPr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Constructed to the position for which individuals are applying</a:t>
            </a:r>
          </a:p>
          <a:p>
            <a:pPr marL="285750" lvl="0" indent="-285750">
              <a:spcBef>
                <a:spcPct val="20000"/>
              </a:spcBef>
              <a:spcAft>
                <a:spcPts val="600"/>
              </a:spcAft>
              <a:buClr>
                <a:srgbClr val="83992A"/>
              </a:buClr>
              <a:buSzPct val="115000"/>
              <a:buFont typeface="Arial"/>
              <a:buChar char="•"/>
              <a:tabLst>
                <a:tab pos="0" algn="l"/>
              </a:tabLst>
              <a:defRPr/>
            </a:pPr>
            <a:r>
              <a:rPr lang="en-US" sz="2000" dirty="0">
                <a:solidFill>
                  <a:prstClr val="black">
                    <a:lumMod val="85000"/>
                    <a:lumOff val="15000"/>
                  </a:prstClr>
                </a:solidFill>
              </a:rPr>
              <a:t>Tool used to market a candidate as the best fit for a job/position</a:t>
            </a:r>
          </a:p>
        </p:txBody>
      </p:sp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2228" y="-99752"/>
            <a:ext cx="4000832" cy="58345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A62A0FB-1344-4895-82D1-AC924ABD162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72" y="6073405"/>
            <a:ext cx="1097244" cy="5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20253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072923" y="523631"/>
            <a:ext cx="4400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028" name="Picture 4" descr="NACE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006" y="2228337"/>
            <a:ext cx="3228975" cy="249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771599" y="1941232"/>
            <a:ext cx="6096000" cy="31700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Communication skills (written)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Problem – solving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Ability to work in a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Initiative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Analytical/quantitative skills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Strong work ethic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Communication skills (verbal)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Leadership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Detailed oriented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Times New Roman" panose="02020603050405020304" pitchFamily="18" charset="0"/>
              </a:rPr>
              <a:t>Technical skills </a:t>
            </a:r>
          </a:p>
        </p:txBody>
      </p:sp>
      <p:sp>
        <p:nvSpPr>
          <p:cNvPr id="7" name="Rectangle 6"/>
          <p:cNvSpPr/>
          <p:nvPr/>
        </p:nvSpPr>
        <p:spPr>
          <a:xfrm>
            <a:off x="2309458" y="6280771"/>
            <a:ext cx="677593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for the </a:t>
            </a:r>
            <a:r>
              <a:rPr lang="en-US" sz="1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 Outlook 2019</a:t>
            </a:r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survey were collected from August 1, 2018, through October 8, 2018.</a:t>
            </a:r>
          </a:p>
        </p:txBody>
      </p:sp>
      <p:sp>
        <p:nvSpPr>
          <p:cNvPr id="8" name="Rectangle 7"/>
          <p:cNvSpPr/>
          <p:nvPr/>
        </p:nvSpPr>
        <p:spPr>
          <a:xfrm>
            <a:off x="-1012213" y="6619104"/>
            <a:ext cx="1072270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000" dirty="0"/>
              <a:t>https://www.naceweb.org/talent-acquisition/candidate-selection/employers-want-to-see-these-attributes-on-students-resumes/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2887" y="293092"/>
            <a:ext cx="120462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/>
              <a:t>Employers want to see these attributes on students’ resumes 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7975930-CD1E-48D2-A6C6-222828E8B13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72" y="6073405"/>
            <a:ext cx="1097244" cy="5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8514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81109" y="61555"/>
            <a:ext cx="5472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High Impact Practices (HIPs) </a:t>
            </a:r>
            <a:endParaRPr lang="en-US" sz="3200" b="1" dirty="0">
              <a:solidFill>
                <a:schemeClr val="accent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53184" y="2488977"/>
            <a:ext cx="460816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First-Year Experiences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Common Intellectual Experiences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Learning Communities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Writing-Intensive Courses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Collaborative Assignments and Projects</a:t>
            </a:r>
          </a:p>
        </p:txBody>
      </p:sp>
      <p:sp>
        <p:nvSpPr>
          <p:cNvPr id="4" name="Rectangle 3"/>
          <p:cNvSpPr/>
          <p:nvPr/>
        </p:nvSpPr>
        <p:spPr>
          <a:xfrm>
            <a:off x="119270" y="822716"/>
            <a:ext cx="1190707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High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-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impact practices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, or HIPs, are active learning </a:t>
            </a:r>
            <a:r>
              <a:rPr lang="en-US" b="1" dirty="0">
                <a:solidFill>
                  <a:srgbClr val="222222"/>
                </a:solidFill>
                <a:latin typeface="arial" panose="020B0604020202020204" pitchFamily="34" charset="0"/>
              </a:rPr>
              <a:t>practices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 that promote deep learning by promoting student </a:t>
            </a:r>
            <a:r>
              <a:rPr lang="en-US" sz="2000" dirty="0">
                <a:solidFill>
                  <a:srgbClr val="222222"/>
                </a:solidFill>
              </a:rPr>
              <a:t>engagement</a:t>
            </a:r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 as measured by the National Survey on Student Engagement (NSSE).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48187" y="6334780"/>
            <a:ext cx="5453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Association of American Colleges and Universities</a:t>
            </a:r>
          </a:p>
          <a:p>
            <a:pPr algn="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https://www.aacu.org/resources/high-impact-practices</a:t>
            </a:r>
          </a:p>
        </p:txBody>
      </p:sp>
      <p:sp>
        <p:nvSpPr>
          <p:cNvPr id="6" name="Rectangle 5"/>
          <p:cNvSpPr/>
          <p:nvPr/>
        </p:nvSpPr>
        <p:spPr>
          <a:xfrm>
            <a:off x="5625548" y="2488977"/>
            <a:ext cx="621326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Undergraduate Research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Diversity/Global Learning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 err="1">
                <a:solidFill>
                  <a:srgbClr val="000000"/>
                </a:solidFill>
              </a:rPr>
              <a:t>ePortfolios</a:t>
            </a:r>
            <a:endParaRPr lang="en-US" sz="2000" dirty="0">
              <a:solidFill>
                <a:srgbClr val="000000"/>
              </a:solidFill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Service Learning, Community-Based Learning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Internships</a:t>
            </a:r>
          </a:p>
          <a:p>
            <a:pPr fontAlgn="base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</a:rPr>
              <a:t>Capstone Courses and Projects</a:t>
            </a:r>
            <a:endParaRPr lang="en-US" sz="2000" b="0" i="0" dirty="0">
              <a:solidFill>
                <a:srgbClr val="000000"/>
              </a:solidFill>
              <a:effectLst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29260549-0F09-45B6-89C8-CAC16973BB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72" y="6073405"/>
            <a:ext cx="1097244" cy="5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63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6739" y="1865975"/>
            <a:ext cx="10042769" cy="41681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I.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Academic Advisors will learn key skills on how to start student resumes and reflect the application of HIPs.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II.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Integrate career development in academic advising appointments/sessions. 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US" sz="28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Phase III: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the initial appointment, students will be referred to Career Services for further assistance.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065800" y="493319"/>
            <a:ext cx="55926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1: Train the Trainer </a:t>
            </a:r>
            <a:endParaRPr lang="en-US" sz="3600" b="1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0D7B8-68FB-470F-9E3B-4664833274A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72" y="6073405"/>
            <a:ext cx="1097244" cy="5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72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1019" y="2649483"/>
            <a:ext cx="9625570" cy="30442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Phase I: 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Design BB course page to train online students on how to apply HIPS on their resumes.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endParaRPr lang="en-US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en-US" sz="2400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Phase II:  </a:t>
            </a:r>
            <a:r>
              <a:rPr lang="en-US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Provide additional resources to teach career development in a virtual space through Candid Career Videos, online resume appointments, and career exploration/preparation via Career Services’ online career management tool.</a:t>
            </a:r>
            <a:endParaRPr lang="en-US" sz="24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88308" y="454242"/>
            <a:ext cx="7135719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Model 2: Online Career Services through Black Board (BB)</a:t>
            </a:r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E17B77-0956-41E0-8202-436455D5475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72" y="6073405"/>
            <a:ext cx="1097244" cy="5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605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0700" y="224674"/>
            <a:ext cx="11471561" cy="17440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Office of Assessment Approved Resume Rubric</a:t>
            </a:r>
          </a:p>
          <a:p>
            <a:pPr algn="ctr"/>
            <a:endParaRPr lang="en-US" sz="2400" dirty="0"/>
          </a:p>
          <a:p>
            <a:pPr marL="347472" lvl="2" algn="ctr">
              <a:spcBef>
                <a:spcPts val="400"/>
              </a:spcBef>
              <a:buSzPct val="68000"/>
            </a:pPr>
            <a:r>
              <a:rPr lang="en-US" sz="2800" dirty="0"/>
              <a:t>Likert scale of 1-5; </a:t>
            </a:r>
            <a:r>
              <a:rPr lang="en-US" sz="2600" dirty="0"/>
              <a:t>1 = lowest, 5=highest </a:t>
            </a:r>
          </a:p>
          <a:p>
            <a:pPr algn="ctr"/>
            <a:endParaRPr lang="en-U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532016" y="2319251"/>
            <a:ext cx="1010827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000" dirty="0"/>
              <a:t>Style and appearance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Grammar, Spelling, and Punctuation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Contact Information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Objective/Summary (optional)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Education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Experience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Skills/Qualifications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Awards/Honors/Activities/Community Service/Volunteer Experience/Leadership Experience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DD8A7CF-1CE6-43CF-BFFD-7C05594CDF3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1572" y="6073405"/>
            <a:ext cx="1097244" cy="5846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80613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Atlas</Template>
  <TotalTime>5633</TotalTime>
  <Words>508</Words>
  <Application>Microsoft Office PowerPoint</Application>
  <PresentationFormat>Widescreen</PresentationFormat>
  <Paragraphs>67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Arial</vt:lpstr>
      <vt:lpstr>Arial</vt:lpstr>
      <vt:lpstr>Calibri</vt:lpstr>
      <vt:lpstr>Calibri Light</vt:lpstr>
      <vt:lpstr>Rockwell</vt:lpstr>
      <vt:lpstr>Times New Roman</vt:lpstr>
      <vt:lpstr>Wingdings</vt:lpstr>
      <vt:lpstr>Atlas</vt:lpstr>
      <vt:lpstr>PowerPoint Presentation</vt:lpstr>
      <vt:lpstr>Mission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Tiffany Johnson</dc:creator>
  <cp:lastModifiedBy>April Smith</cp:lastModifiedBy>
  <cp:revision>22</cp:revision>
  <dcterms:created xsi:type="dcterms:W3CDTF">2020-02-27T19:48:34Z</dcterms:created>
  <dcterms:modified xsi:type="dcterms:W3CDTF">2020-03-02T17:43:29Z</dcterms:modified>
</cp:coreProperties>
</file>